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9" r:id="rId5"/>
    <p:sldId id="286" r:id="rId6"/>
    <p:sldId id="292" r:id="rId7"/>
    <p:sldId id="291" r:id="rId8"/>
    <p:sldId id="270" r:id="rId9"/>
    <p:sldId id="273" r:id="rId10"/>
    <p:sldId id="290" r:id="rId11"/>
    <p:sldId id="268" r:id="rId12"/>
    <p:sldId id="271" r:id="rId13"/>
    <p:sldId id="287" r:id="rId14"/>
    <p:sldId id="288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C1-46BF-8440-AEFD0DA39D9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8C1-46BF-8440-AEFD0DA39D91}"/>
              </c:ext>
            </c:extLst>
          </c:dPt>
          <c:cat>
            <c:strRef>
              <c:f>Sheet1!$A$2:$A$3</c:f>
              <c:strCache>
                <c:ptCount val="2"/>
                <c:pt idx="0">
                  <c:v>1º trimestre</c:v>
                </c:pt>
                <c:pt idx="1">
                  <c:v>2º trimestre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1-46BF-8440-AEFD0DA39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4E-4D58-81DC-2B1385B5A2B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4E-4D58-81DC-2B1385B5A2BF}"/>
              </c:ext>
            </c:extLst>
          </c:dPt>
          <c:cat>
            <c:strRef>
              <c:f>Sheet1!$A$2:$A$3</c:f>
              <c:strCache>
                <c:ptCount val="2"/>
                <c:pt idx="0">
                  <c:v>1º trimestre</c:v>
                </c:pt>
                <c:pt idx="1">
                  <c:v>2º trimestre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4E-4D58-81DC-2B1385B5A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74-451F-922D-5036AF7DB1A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74-451F-922D-5036AF7DB1A6}"/>
              </c:ext>
            </c:extLst>
          </c:dPt>
          <c:cat>
            <c:strRef>
              <c:f>Sheet1!$A$2:$A$3</c:f>
              <c:strCache>
                <c:ptCount val="2"/>
                <c:pt idx="0">
                  <c:v>1º trimestre</c:v>
                </c:pt>
                <c:pt idx="1">
                  <c:v>2º trimestre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</c:v>
                </c:pt>
                <c:pt idx="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74-451F-922D-5036AF7DB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11-4772-93FF-8CF059B0717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11-4772-93FF-8CF059B07177}"/>
              </c:ext>
            </c:extLst>
          </c:dPt>
          <c:cat>
            <c:strRef>
              <c:f>Sheet1!$A$2:$A$3</c:f>
              <c:strCache>
                <c:ptCount val="2"/>
                <c:pt idx="0">
                  <c:v>1º trimestre</c:v>
                </c:pt>
                <c:pt idx="1">
                  <c:v>2º trimestre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11-4772-93FF-8CF059B07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EF-486F-B9C3-BB44DDE740B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7EF-486F-B9C3-BB44DDE740B7}"/>
              </c:ext>
            </c:extLst>
          </c:dPt>
          <c:cat>
            <c:strRef>
              <c:f>Sheet1!$A$2:$A$3</c:f>
              <c:strCache>
                <c:ptCount val="2"/>
                <c:pt idx="0">
                  <c:v>1º trimestre</c:v>
                </c:pt>
                <c:pt idx="1">
                  <c:v>2º trimestre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EF-486F-B9C3-BB44DDE74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pt-BR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>
                <a:solidFill>
                  <a:schemeClr val="accent2"/>
                </a:solidFill>
              </a:rPr>
              <a:t>Vendas Anuais e Lucro Bruto</a:t>
            </a:r>
          </a:p>
        </c:rich>
      </c:tx>
      <c:layout>
        <c:manualLayout>
          <c:xMode val="edge"/>
          <c:yMode val="edge"/>
          <c:x val="9.9205277819246675E-3"/>
          <c:y val="9.28362573099415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t-BR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de Vendas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Ano 1</c:v>
                </c:pt>
                <c:pt idx="1">
                  <c:v>Ano 2</c:v>
                </c:pt>
                <c:pt idx="2">
                  <c:v>Ano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300</c:v>
                </c:pt>
                <c:pt idx="1">
                  <c:v>400</c:v>
                </c:pt>
                <c:pt idx="2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0-4838-AC67-F96C488013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Lucro Líquido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Ano 1</c:v>
                </c:pt>
                <c:pt idx="1">
                  <c:v>Ano 2</c:v>
                </c:pt>
                <c:pt idx="2">
                  <c:v>Ano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36</c:v>
                </c:pt>
                <c:pt idx="1">
                  <c:v>48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30-4838-AC67-F96C48801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2"/>
        <c:axId val="490625744"/>
        <c:axId val="490625104"/>
      </c:barChart>
      <c:catAx>
        <c:axId val="49062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0625104"/>
        <c:crosses val="autoZero"/>
        <c:auto val="1"/>
        <c:lblAlgn val="ctr"/>
        <c:lblOffset val="100"/>
        <c:noMultiLvlLbl val="0"/>
      </c:catAx>
      <c:valAx>
        <c:axId val="490625104"/>
        <c:scaling>
          <c:orientation val="minMax"/>
          <c:max val="500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062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1º trimestre</c:v>
                </c:pt>
                <c:pt idx="1">
                  <c:v>2º trimestre</c:v>
                </c:pt>
                <c:pt idx="2">
                  <c:v>3º trimestre</c:v>
                </c:pt>
                <c:pt idx="3">
                  <c:v>4º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1BCF06-1C28-4B0D-9FE4-64520A8BD0D6}" type="datetime1">
              <a:rPr lang="pt-BR" smtClean="0"/>
              <a:t>10/05/2022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1C099-8713-4864-A75E-DC5C31A7078B}" type="datetime1">
              <a:rPr lang="pt-BR" smtClean="0"/>
              <a:pPr/>
              <a:t>10/05/2022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1029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575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21B1CF-A309-49E4-BA89-6C94A1244D9C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D1942E-ED4E-4C9B-82A1-89CE5996B32F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67636B-A754-4E2E-9ADC-B4850F89C749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237918-E07F-4A29-84B5-20F32248E746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71D5B-D313-4931-BA88-C335B37EB4D8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1C7A0E-B42A-456B-AEBA-571F75507D2F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D68F8C-B5DE-427F-B7A8-944F8380312C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E1403E-CEEB-486E-BFFE-F2ABD3EA2B9D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20B5BA-228F-4A1E-AABA-D1BC480BDDE5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is Conteúdos Horizont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2">
            <a:extLst>
              <a:ext uri="{FF2B5EF4-FFF2-40B4-BE49-F238E27FC236}">
                <a16:creationId xmlns:a16="http://schemas.microsoft.com/office/drawing/2014/main" id="{E4FD2CFF-0F3D-42BB-BBFF-903727B32640}"/>
              </a:ext>
            </a:extLst>
          </p:cNvPr>
          <p:cNvSpPr/>
          <p:nvPr userDrawn="1"/>
        </p:nvSpPr>
        <p:spPr>
          <a:xfrm>
            <a:off x="0" y="1562188"/>
            <a:ext cx="11269980" cy="2359660"/>
          </a:xfrm>
          <a:custGeom>
            <a:avLst/>
            <a:gdLst/>
            <a:ahLst/>
            <a:cxnLst/>
            <a:rect l="l" t="t" r="r" b="b"/>
            <a:pathLst>
              <a:path w="11269980" h="2359660">
                <a:moveTo>
                  <a:pt x="0" y="2359152"/>
                </a:moveTo>
                <a:lnTo>
                  <a:pt x="11269980" y="2359152"/>
                </a:lnTo>
                <a:lnTo>
                  <a:pt x="11269980" y="0"/>
                </a:lnTo>
                <a:lnTo>
                  <a:pt x="0" y="0"/>
                </a:lnTo>
                <a:lnTo>
                  <a:pt x="0" y="235915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133087"/>
            <a:ext cx="10431780" cy="2043875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F3823A-2E14-4347-A12F-7FF764682B88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C1B0D46C-2987-401A-A0C4-CFB6F73E9D2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4296" y="1788579"/>
            <a:ext cx="10425684" cy="190687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8979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991035-C430-43B6-BC84-4E40FA348A60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29" name="Espaço Reservado para Imagem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0" name="Espaço Reservado para Imagem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1" name="Espaço Reservado para Imagem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2" name="Espaço Reservado para Imagem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3" name="Espaço Reservado para Imagem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4" name="Espaço Reservado para Imagem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çã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Imagem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819426-7358-4C77-853C-E7428304CFB3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ê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F38A4F-8FA0-4741-A8D9-1B968FFB1ACB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7" name="Espaço Reservado para Imagem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4" name="Espaço Reservado para Imagem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5" name="Espaço Reservado para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6" name="Espaço Reservado para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7" name="Espaço Reservado para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9" name="Espaço Reservado para Imagem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m com Le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pt-BR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88D522-5CF4-4DE2-9B5A-3FAB5E5EE6D3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pt-BR" noProof="0" dirty="0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2" name="Espaço Reservado para Imagem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3" name="Espaço Reservado para Imagem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Imagem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88DAC1-3464-443E-9DEF-E31CD1B6A9EE}" type="datetime1">
              <a:rPr lang="pt-BR" noProof="0" smtClean="0"/>
              <a:t>10/05/2022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Profissionais colaborando em uma mesa usando um laptop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ssoas com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/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pt-BR" sz="5000" dirty="0">
                <a:solidFill>
                  <a:schemeClr val="bg1"/>
                </a:solidFill>
              </a:rPr>
              <a:t>SERVIÇOS GERAIS</a:t>
            </a:r>
            <a:br>
              <a:rPr lang="pt-BR" sz="5000" dirty="0">
                <a:solidFill>
                  <a:schemeClr val="bg1"/>
                </a:solidFill>
              </a:rPr>
            </a:br>
            <a:r>
              <a:rPr lang="pt-BR" sz="5000" dirty="0">
                <a:solidFill>
                  <a:schemeClr val="bg1"/>
                </a:solidFill>
              </a:rPr>
              <a:t>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pt-BR" sz="2500" b="1" i="1" spc="65" dirty="0">
                <a:solidFill>
                  <a:schemeClr val="accent1"/>
                </a:solidFill>
                <a:cs typeface="Arial"/>
              </a:rPr>
              <a:t>Oportunidade do Investidor</a:t>
            </a:r>
          </a:p>
        </p:txBody>
      </p:sp>
      <p:sp>
        <p:nvSpPr>
          <p:cNvPr id="6" name="objeto 7" descr="Retângulo be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3377250" y="3201294"/>
            <a:ext cx="5472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7" descr="O homem fala por telefone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tângulo be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6" name="objeto 6" descr="Retâ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5502275" y="1692008"/>
            <a:ext cx="6689725" cy="3528060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pt-BR" dirty="0">
                <a:solidFill>
                  <a:schemeClr val="bg1"/>
                </a:solidFill>
              </a:rPr>
              <a:t>NOSSA GRANDE IDEIA</a:t>
            </a:r>
            <a:endParaRPr lang="pt-BR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2</a:t>
            </a:fld>
            <a:endParaRPr lang="pt-BR" sz="1000" dirty="0"/>
          </a:p>
        </p:txBody>
      </p:sp>
      <p:sp>
        <p:nvSpPr>
          <p:cNvPr id="7" name="objeto 9" descr="Retângulo be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 flipV="1">
            <a:off x="6313932" y="2990850"/>
            <a:ext cx="4792218" cy="51574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Lorem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,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consectetur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adipiscing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elit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Etiam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aliquet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eu mi quis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lacinia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 descr="Retâ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8" name="objeto 3" descr="Retâ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11365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9" name="Oval 8" descr="Oval be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838200" y="329956"/>
            <a:ext cx="10515600" cy="1325563"/>
          </a:xfrm>
        </p:spPr>
        <p:txBody>
          <a:bodyPr rtlCol="0"/>
          <a:lstStyle/>
          <a:p>
            <a:pPr rtl="0"/>
            <a:r>
              <a:rPr lang="pt-BR" dirty="0">
                <a:solidFill>
                  <a:schemeClr val="bg1"/>
                </a:solidFill>
              </a:rPr>
              <a:t>PERSPECTIVA DA INDÚSTRIA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3</a:t>
            </a:fld>
            <a:endParaRPr lang="pt-BR" sz="1000" dirty="0"/>
          </a:p>
        </p:txBody>
      </p:sp>
      <p:graphicFrame>
        <p:nvGraphicFramePr>
          <p:cNvPr id="13" name="Espaço Reservado para Conteúdo 12" descr="Tabe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95602781"/>
              </p:ext>
            </p:extLst>
          </p:nvPr>
        </p:nvGraphicFramePr>
        <p:xfrm>
          <a:off x="859454" y="2544763"/>
          <a:ext cx="10473092" cy="155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pt-br" sz="3000" b="1">
                          <a:solidFill>
                            <a:schemeClr val="accent1"/>
                          </a:solidFill>
                          <a:latin typeface="+mj-lt"/>
                        </a:rPr>
                        <a:t>20.807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000" b="1">
                          <a:solidFill>
                            <a:schemeClr val="accent1"/>
                          </a:solidFill>
                          <a:latin typeface="+mj-lt"/>
                        </a:rPr>
                        <a:t>R$ 183B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000" b="1">
                          <a:solidFill>
                            <a:schemeClr val="accent1"/>
                          </a:solidFill>
                          <a:latin typeface="+mj-lt"/>
                        </a:rPr>
                        <a:t>12%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000" b="1">
                          <a:solidFill>
                            <a:schemeClr val="accent1"/>
                          </a:solidFill>
                          <a:latin typeface="+mj-lt"/>
                        </a:rPr>
                        <a:t>R$ 50.000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000" b="1">
                          <a:solidFill>
                            <a:schemeClr val="accent1"/>
                          </a:solidFill>
                          <a:latin typeface="+mj-lt"/>
                        </a:rPr>
                        <a:t>5%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 amet</a:t>
                      </a:r>
                      <a:endParaRPr kumimoji="0" lang="en-U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1" u="none" strike="noStrike" kern="1200" cap="none" spc="-25" normalizeH="0" noProof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 amet</a:t>
                      </a:r>
                      <a:endParaRPr kumimoji="0" lang="en-U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 amet</a:t>
                      </a:r>
                      <a:endParaRPr lang="en-US" sz="1800" i="1" kern="1200" spc="-25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 amet</a:t>
                      </a:r>
                      <a:endParaRPr lang="en-US" sz="1800" i="1" kern="1200" spc="-25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i="1" kern="1200" spc="-25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 amet</a:t>
                      </a:r>
                      <a:endParaRPr lang="en-US" sz="1800" i="1" kern="1200" spc="-25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11" name="objeto 5" descr="Retângulo be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 flipV="1">
            <a:off x="947606" y="1278845"/>
            <a:ext cx="6196143" cy="45719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cxnSp>
        <p:nvCxnSpPr>
          <p:cNvPr id="12" name="Conector Reto 11" descr="Linh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101403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487445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pt-BR" sz="3000" dirty="0">
                <a:solidFill>
                  <a:schemeClr val="tx2"/>
                </a:solidFill>
                <a:latin typeface="+mj-lt"/>
              </a:rPr>
              <a:t>SUCESSO</a:t>
            </a:r>
          </a:p>
        </p:txBody>
      </p:sp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6A8AF702-A859-4D49-823E-455702872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4</a:t>
            </a:fld>
            <a:endParaRPr lang="pt-BR" sz="10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D5D9271-B659-4A45-8868-BAEC4EF7D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752" y="365125"/>
            <a:ext cx="10515600" cy="1325563"/>
          </a:xfrm>
        </p:spPr>
        <p:txBody>
          <a:bodyPr rtlCol="0">
            <a:normAutofit/>
          </a:bodyPr>
          <a:lstStyle/>
          <a:p>
            <a:pPr rtl="0"/>
            <a:r>
              <a:rPr lang="pt-BR" dirty="0"/>
              <a:t>O MERCADO: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endParaRPr lang="pt-BR" dirty="0"/>
          </a:p>
        </p:txBody>
      </p:sp>
      <p:graphicFrame>
        <p:nvGraphicFramePr>
          <p:cNvPr id="27" name="Espaço Reservado para Conteúdo 26" descr="Gráfico">
            <a:extLst>
              <a:ext uri="{FF2B5EF4-FFF2-40B4-BE49-F238E27FC236}">
                <a16:creationId xmlns:a16="http://schemas.microsoft.com/office/drawing/2014/main" id="{8B7962D3-FAFD-4B86-A9C4-A868A9DF6045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896874501"/>
              </p:ext>
            </p:extLst>
          </p:nvPr>
        </p:nvGraphicFramePr>
        <p:xfrm>
          <a:off x="1009142" y="1724978"/>
          <a:ext cx="1971675" cy="17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Espaço Reservado para Conteúdo 5" descr="Tabela">
            <a:extLst>
              <a:ext uri="{FF2B5EF4-FFF2-40B4-BE49-F238E27FC236}">
                <a16:creationId xmlns:a16="http://schemas.microsoft.com/office/drawing/2014/main" id="{4B0BCC78-A7E9-4210-BED1-FB0F136FA0B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9641"/>
              </p:ext>
            </p:extLst>
          </p:nvPr>
        </p:nvGraphicFramePr>
        <p:xfrm>
          <a:off x="947738" y="4189906"/>
          <a:ext cx="7746553" cy="2302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687">
                  <a:extLst>
                    <a:ext uri="{9D8B030D-6E8A-4147-A177-3AD203B41FA5}">
                      <a16:colId xmlns:a16="http://schemas.microsoft.com/office/drawing/2014/main" val="413496124"/>
                    </a:ext>
                  </a:extLst>
                </a:gridCol>
                <a:gridCol w="1542000">
                  <a:extLst>
                    <a:ext uri="{9D8B030D-6E8A-4147-A177-3AD203B41FA5}">
                      <a16:colId xmlns:a16="http://schemas.microsoft.com/office/drawing/2014/main" val="1609701450"/>
                    </a:ext>
                  </a:extLst>
                </a:gridCol>
                <a:gridCol w="1313300">
                  <a:extLst>
                    <a:ext uri="{9D8B030D-6E8A-4147-A177-3AD203B41FA5}">
                      <a16:colId xmlns:a16="http://schemas.microsoft.com/office/drawing/2014/main" val="3998250674"/>
                    </a:ext>
                  </a:extLst>
                </a:gridCol>
                <a:gridCol w="1418783">
                  <a:extLst>
                    <a:ext uri="{9D8B030D-6E8A-4147-A177-3AD203B41FA5}">
                      <a16:colId xmlns:a16="http://schemas.microsoft.com/office/drawing/2014/main" val="3885689842"/>
                    </a:ext>
                  </a:extLst>
                </a:gridCol>
                <a:gridCol w="1418783">
                  <a:extLst>
                    <a:ext uri="{9D8B030D-6E8A-4147-A177-3AD203B41FA5}">
                      <a16:colId xmlns:a16="http://schemas.microsoft.com/office/drawing/2014/main" val="2581020686"/>
                    </a:ext>
                  </a:extLst>
                </a:gridCol>
              </a:tblGrid>
              <a:tr h="302029">
                <a:tc>
                  <a:txBody>
                    <a:bodyPr/>
                    <a:lstStyle/>
                    <a:p>
                      <a:pPr marL="216000" algn="l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spc="-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CLIENTES</a:t>
                      </a:r>
                      <a:endParaRPr lang="pt-BR" sz="1400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16000" algn="l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CRESCIMENTO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16000" algn="l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16000" algn="l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16000" algn="l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940839"/>
                  </a:ext>
                </a:extLst>
              </a:tr>
              <a:tr h="31713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Cliente 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7%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R$ 141.000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R$ 150.870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R$ 161.431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84356"/>
                  </a:ext>
                </a:extLst>
              </a:tr>
              <a:tr h="31713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Cliente 2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5%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R$ 63.000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R$ 66.150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R$ 69.457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552476"/>
                  </a:ext>
                </a:extLst>
              </a:tr>
              <a:tr h="31713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Cliente 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10%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R$ 51.000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R$ 56.100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R$ 61.710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65872"/>
                  </a:ext>
                </a:extLst>
              </a:tr>
              <a:tr h="362434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Cliente 4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7%*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R$ 21.000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R$ 22.470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R$ 24.043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265811"/>
                  </a:ext>
                </a:extLst>
              </a:tr>
              <a:tr h="31713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Cliente 5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6,4%**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R$ 24.000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R$ 25.536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R$ 27.170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156338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2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TOTAL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2,8%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R$ 300.000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R$ 321.126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680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1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R$ 343.811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520282"/>
                  </a:ext>
                </a:extLst>
              </a:tr>
            </a:tbl>
          </a:graphicData>
        </a:graphic>
      </p:graphicFrame>
      <p:graphicFrame>
        <p:nvGraphicFramePr>
          <p:cNvPr id="12" name="Espaço Reservado para Conteúdo 11" descr="Gráfico">
            <a:extLst>
              <a:ext uri="{FF2B5EF4-FFF2-40B4-BE49-F238E27FC236}">
                <a16:creationId xmlns:a16="http://schemas.microsoft.com/office/drawing/2014/main" id="{B880674A-C407-4235-A8D0-4F3C148E03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788361"/>
              </p:ext>
            </p:extLst>
          </p:nvPr>
        </p:nvGraphicFramePr>
        <p:xfrm>
          <a:off x="2957453" y="1724978"/>
          <a:ext cx="2217419" cy="173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Espaço Reservado para Conteúdo 11" descr="Gráfico">
            <a:extLst>
              <a:ext uri="{FF2B5EF4-FFF2-40B4-BE49-F238E27FC236}">
                <a16:creationId xmlns:a16="http://schemas.microsoft.com/office/drawing/2014/main" id="{4965B496-2DD8-4644-BD32-C792562A4A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045024"/>
              </p:ext>
            </p:extLst>
          </p:nvPr>
        </p:nvGraphicFramePr>
        <p:xfrm>
          <a:off x="5000505" y="1731491"/>
          <a:ext cx="2217419" cy="173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Espaço Reservado para Conteúdo 11" descr="Gráfico">
            <a:extLst>
              <a:ext uri="{FF2B5EF4-FFF2-40B4-BE49-F238E27FC236}">
                <a16:creationId xmlns:a16="http://schemas.microsoft.com/office/drawing/2014/main" id="{929A89A4-A764-4573-A43E-D883B54D57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227372"/>
              </p:ext>
            </p:extLst>
          </p:nvPr>
        </p:nvGraphicFramePr>
        <p:xfrm>
          <a:off x="7043557" y="1706873"/>
          <a:ext cx="2217419" cy="173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Espaço Reservado para Conteúdo 11" descr="Gráfico">
            <a:extLst>
              <a:ext uri="{FF2B5EF4-FFF2-40B4-BE49-F238E27FC236}">
                <a16:creationId xmlns:a16="http://schemas.microsoft.com/office/drawing/2014/main" id="{F8366091-405D-481E-B7F7-8B8F64FD1C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9009828"/>
              </p:ext>
            </p:extLst>
          </p:nvPr>
        </p:nvGraphicFramePr>
        <p:xfrm>
          <a:off x="9086607" y="1690688"/>
          <a:ext cx="2217419" cy="173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objeto 21">
            <a:extLst>
              <a:ext uri="{FF2B5EF4-FFF2-40B4-BE49-F238E27FC236}">
                <a16:creationId xmlns:a16="http://schemas.microsoft.com/office/drawing/2014/main" id="{FDFE3336-0975-4022-813D-426DF2A2CDE3}"/>
              </a:ext>
            </a:extLst>
          </p:cNvPr>
          <p:cNvSpPr txBox="1"/>
          <p:nvPr/>
        </p:nvSpPr>
        <p:spPr bwMode="white">
          <a:xfrm>
            <a:off x="3322372" y="3450135"/>
            <a:ext cx="15081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1400" spc="-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Cliente 2</a:t>
            </a:r>
            <a:endParaRPr lang="pt-BR" sz="1400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17" name="objeto 22">
            <a:extLst>
              <a:ext uri="{FF2B5EF4-FFF2-40B4-BE49-F238E27FC236}">
                <a16:creationId xmlns:a16="http://schemas.microsoft.com/office/drawing/2014/main" id="{D0254F3B-D1FC-4502-9765-D274E419877A}"/>
              </a:ext>
            </a:extLst>
          </p:cNvPr>
          <p:cNvSpPr txBox="1"/>
          <p:nvPr/>
        </p:nvSpPr>
        <p:spPr bwMode="white">
          <a:xfrm>
            <a:off x="5587782" y="3450135"/>
            <a:ext cx="10534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1400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Cliente 3</a:t>
            </a:r>
          </a:p>
        </p:txBody>
      </p:sp>
      <p:sp>
        <p:nvSpPr>
          <p:cNvPr id="18" name="objeto 23">
            <a:extLst>
              <a:ext uri="{FF2B5EF4-FFF2-40B4-BE49-F238E27FC236}">
                <a16:creationId xmlns:a16="http://schemas.microsoft.com/office/drawing/2014/main" id="{04B2FD88-02F5-4328-AB03-EB8EC1A481F7}"/>
              </a:ext>
            </a:extLst>
          </p:cNvPr>
          <p:cNvSpPr txBox="1"/>
          <p:nvPr/>
        </p:nvSpPr>
        <p:spPr bwMode="white">
          <a:xfrm>
            <a:off x="7485241" y="3450135"/>
            <a:ext cx="13493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1400" spc="-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Cliente 4</a:t>
            </a:r>
            <a:endParaRPr lang="pt-BR" sz="1400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19" name="objeto 24">
            <a:extLst>
              <a:ext uri="{FF2B5EF4-FFF2-40B4-BE49-F238E27FC236}">
                <a16:creationId xmlns:a16="http://schemas.microsoft.com/office/drawing/2014/main" id="{7A33CD89-F67A-4378-8AFD-C60011F6DBB4}"/>
              </a:ext>
            </a:extLst>
          </p:cNvPr>
          <p:cNvSpPr txBox="1"/>
          <p:nvPr/>
        </p:nvSpPr>
        <p:spPr bwMode="white">
          <a:xfrm>
            <a:off x="9653275" y="3443110"/>
            <a:ext cx="10928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1400" spc="-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Cliente 5</a:t>
            </a:r>
            <a:endParaRPr lang="pt-BR" sz="1400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0" name="objeto 20">
            <a:extLst>
              <a:ext uri="{FF2B5EF4-FFF2-40B4-BE49-F238E27FC236}">
                <a16:creationId xmlns:a16="http://schemas.microsoft.com/office/drawing/2014/main" id="{2306528A-EF2E-492E-846A-8645AF605E9C}"/>
              </a:ext>
            </a:extLst>
          </p:cNvPr>
          <p:cNvSpPr txBox="1"/>
          <p:nvPr/>
        </p:nvSpPr>
        <p:spPr bwMode="white">
          <a:xfrm>
            <a:off x="1352467" y="2360515"/>
            <a:ext cx="135953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3000" dirty="0">
                <a:solidFill>
                  <a:schemeClr val="accent1"/>
                </a:solidFill>
                <a:latin typeface="+mj-lt"/>
                <a:cs typeface="Arial"/>
              </a:rPr>
              <a:t>47%</a:t>
            </a:r>
          </a:p>
        </p:txBody>
      </p:sp>
      <p:sp>
        <p:nvSpPr>
          <p:cNvPr id="21" name="objeto 21">
            <a:extLst>
              <a:ext uri="{FF2B5EF4-FFF2-40B4-BE49-F238E27FC236}">
                <a16:creationId xmlns:a16="http://schemas.microsoft.com/office/drawing/2014/main" id="{2E9BBF33-FFEE-40F5-A249-CEA0DCAE3BE2}"/>
              </a:ext>
            </a:extLst>
          </p:cNvPr>
          <p:cNvSpPr txBox="1"/>
          <p:nvPr/>
        </p:nvSpPr>
        <p:spPr bwMode="white">
          <a:xfrm>
            <a:off x="3314623" y="2361419"/>
            <a:ext cx="150812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3000" spc="-5" dirty="0">
                <a:solidFill>
                  <a:schemeClr val="accent1"/>
                </a:solidFill>
                <a:latin typeface="+mj-lt"/>
                <a:cs typeface="Arial"/>
              </a:rPr>
              <a:t>21%</a:t>
            </a:r>
            <a:endParaRPr lang="pt-BR" sz="3000" dirty="0">
              <a:solidFill>
                <a:schemeClr val="accent1"/>
              </a:solidFill>
              <a:latin typeface="+mj-lt"/>
              <a:cs typeface="Arial"/>
            </a:endParaRPr>
          </a:p>
        </p:txBody>
      </p:sp>
      <p:sp>
        <p:nvSpPr>
          <p:cNvPr id="22" name="objeto 22">
            <a:extLst>
              <a:ext uri="{FF2B5EF4-FFF2-40B4-BE49-F238E27FC236}">
                <a16:creationId xmlns:a16="http://schemas.microsoft.com/office/drawing/2014/main" id="{891776FB-6173-49D8-9F32-944FBC4EABB1}"/>
              </a:ext>
            </a:extLst>
          </p:cNvPr>
          <p:cNvSpPr txBox="1"/>
          <p:nvPr/>
        </p:nvSpPr>
        <p:spPr bwMode="white">
          <a:xfrm>
            <a:off x="5587782" y="2361419"/>
            <a:ext cx="105346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3000" dirty="0">
                <a:solidFill>
                  <a:schemeClr val="accent1"/>
                </a:solidFill>
                <a:latin typeface="+mj-lt"/>
                <a:cs typeface="Arial"/>
              </a:rPr>
              <a:t>17%</a:t>
            </a:r>
          </a:p>
        </p:txBody>
      </p:sp>
      <p:sp>
        <p:nvSpPr>
          <p:cNvPr id="23" name="objeto 23">
            <a:extLst>
              <a:ext uri="{FF2B5EF4-FFF2-40B4-BE49-F238E27FC236}">
                <a16:creationId xmlns:a16="http://schemas.microsoft.com/office/drawing/2014/main" id="{3689D36F-0E74-439C-8BF7-BE388B2B4545}"/>
              </a:ext>
            </a:extLst>
          </p:cNvPr>
          <p:cNvSpPr txBox="1"/>
          <p:nvPr/>
        </p:nvSpPr>
        <p:spPr bwMode="white">
          <a:xfrm>
            <a:off x="7485241" y="2361419"/>
            <a:ext cx="134937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3000" spc="-5" dirty="0">
                <a:solidFill>
                  <a:schemeClr val="accent1"/>
                </a:solidFill>
                <a:latin typeface="+mj-lt"/>
                <a:cs typeface="Arial"/>
              </a:rPr>
              <a:t>37%</a:t>
            </a:r>
            <a:endParaRPr lang="pt-BR" sz="3000" dirty="0">
              <a:solidFill>
                <a:schemeClr val="accent1"/>
              </a:solidFill>
              <a:latin typeface="+mj-lt"/>
              <a:cs typeface="Arial"/>
            </a:endParaRPr>
          </a:p>
        </p:txBody>
      </p:sp>
      <p:sp>
        <p:nvSpPr>
          <p:cNvPr id="24" name="objeto 24">
            <a:extLst>
              <a:ext uri="{FF2B5EF4-FFF2-40B4-BE49-F238E27FC236}">
                <a16:creationId xmlns:a16="http://schemas.microsoft.com/office/drawing/2014/main" id="{9396CD8C-7E7D-4CBC-AFB3-A4424860B64E}"/>
              </a:ext>
            </a:extLst>
          </p:cNvPr>
          <p:cNvSpPr txBox="1"/>
          <p:nvPr/>
        </p:nvSpPr>
        <p:spPr bwMode="white">
          <a:xfrm>
            <a:off x="9653275" y="2354394"/>
            <a:ext cx="109283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3000" spc="-5" dirty="0">
                <a:solidFill>
                  <a:schemeClr val="accent1"/>
                </a:solidFill>
                <a:latin typeface="+mj-lt"/>
                <a:cs typeface="Arial"/>
              </a:rPr>
              <a:t>45%</a:t>
            </a:r>
            <a:endParaRPr lang="pt-BR" sz="3000" dirty="0">
              <a:solidFill>
                <a:schemeClr val="accent1"/>
              </a:solidFill>
              <a:latin typeface="+mj-lt"/>
              <a:cs typeface="Arial"/>
            </a:endParaRPr>
          </a:p>
        </p:txBody>
      </p:sp>
      <p:sp>
        <p:nvSpPr>
          <p:cNvPr id="28" name="objeto 20">
            <a:extLst>
              <a:ext uri="{FF2B5EF4-FFF2-40B4-BE49-F238E27FC236}">
                <a16:creationId xmlns:a16="http://schemas.microsoft.com/office/drawing/2014/main" id="{B36D2764-7743-4684-BE95-4AE88B7DB06A}"/>
              </a:ext>
            </a:extLst>
          </p:cNvPr>
          <p:cNvSpPr txBox="1"/>
          <p:nvPr/>
        </p:nvSpPr>
        <p:spPr bwMode="white">
          <a:xfrm>
            <a:off x="1305973" y="3449231"/>
            <a:ext cx="13595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 rtl="0">
              <a:lnSpc>
                <a:spcPct val="100000"/>
              </a:lnSpc>
              <a:spcBef>
                <a:spcPts val="100"/>
              </a:spcBef>
            </a:pPr>
            <a:r>
              <a:rPr lang="pt-BR" sz="1400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Cliente 1</a:t>
            </a:r>
          </a:p>
        </p:txBody>
      </p:sp>
      <p:sp>
        <p:nvSpPr>
          <p:cNvPr id="29" name="objeto 27" descr="Retângulo bege">
            <a:extLst>
              <a:ext uri="{FF2B5EF4-FFF2-40B4-BE49-F238E27FC236}">
                <a16:creationId xmlns:a16="http://schemas.microsoft.com/office/drawing/2014/main" id="{CE178D24-EC15-4677-8CE4-B6FAE887C7CE}"/>
              </a:ext>
            </a:extLst>
          </p:cNvPr>
          <p:cNvSpPr/>
          <p:nvPr/>
        </p:nvSpPr>
        <p:spPr>
          <a:xfrm flipV="1">
            <a:off x="947015" y="1295479"/>
            <a:ext cx="2758210" cy="45719"/>
          </a:xfrm>
          <a:custGeom>
            <a:avLst/>
            <a:gdLst/>
            <a:ahLst/>
            <a:cxnLst/>
            <a:rect l="l" t="t" r="r" b="b"/>
            <a:pathLst>
              <a:path w="2501265">
                <a:moveTo>
                  <a:pt x="0" y="0"/>
                </a:moveTo>
                <a:lnTo>
                  <a:pt x="2500883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D39D096-C87A-4096-8E8C-6439C9C6C3A2}"/>
              </a:ext>
            </a:extLst>
          </p:cNvPr>
          <p:cNvSpPr/>
          <p:nvPr/>
        </p:nvSpPr>
        <p:spPr>
          <a:xfrm>
            <a:off x="8975725" y="4189906"/>
            <a:ext cx="2268537" cy="1255219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marL="91440" rtl="0">
              <a:lnSpc>
                <a:spcPct val="100000"/>
              </a:lnSpc>
              <a:spcBef>
                <a:spcPts val="1055"/>
              </a:spcBef>
            </a:pP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Suspendisse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sit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amet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ipsum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finibus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justo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viverra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blandit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. Ut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congue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quis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tortor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eget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b="1" i="1" spc="-1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sodales</a:t>
            </a:r>
            <a:r>
              <a:rPr lang="pt-BR" sz="1200" b="1" i="1" spc="-15" dirty="0">
                <a:solidFill>
                  <a:schemeClr val="tx2">
                    <a:alpha val="7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3B82A35-4350-476B-8C5A-D6A684747697}"/>
              </a:ext>
            </a:extLst>
          </p:cNvPr>
          <p:cNvSpPr/>
          <p:nvPr/>
        </p:nvSpPr>
        <p:spPr>
          <a:xfrm>
            <a:off x="8975724" y="6122074"/>
            <a:ext cx="2493120" cy="370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139700" marR="301625" indent="-127635" rtl="0">
              <a:lnSpc>
                <a:spcPct val="100000"/>
              </a:lnSpc>
              <a:spcBef>
                <a:spcPts val="490"/>
              </a:spcBef>
            </a:pP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**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Lorem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ipsum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dolor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sit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amet</a:t>
            </a:r>
            <a:endParaRPr lang="pt-BR" sz="1200" dirty="0">
              <a:solidFill>
                <a:schemeClr val="tx2">
                  <a:alpha val="70000"/>
                </a:schemeClr>
              </a:solidFill>
              <a:cs typeface="Arial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47A1645-EFC8-4537-A5ED-3F261355CC99}"/>
              </a:ext>
            </a:extLst>
          </p:cNvPr>
          <p:cNvSpPr/>
          <p:nvPr/>
        </p:nvSpPr>
        <p:spPr>
          <a:xfrm>
            <a:off x="8975723" y="5769216"/>
            <a:ext cx="2268537" cy="370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509"/>
              </a:spcBef>
            </a:pP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*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Lorem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ipsum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dolor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sit</a:t>
            </a:r>
            <a:r>
              <a:rPr lang="pt-BR" sz="1200" i="1" spc="-5" dirty="0">
                <a:solidFill>
                  <a:schemeClr val="tx2">
                    <a:alpha val="70000"/>
                  </a:schemeClr>
                </a:solidFill>
                <a:cs typeface="Arial"/>
              </a:rPr>
              <a:t> </a:t>
            </a:r>
            <a:r>
              <a:rPr lang="pt-BR" sz="1200" i="1" spc="-5" dirty="0" err="1">
                <a:solidFill>
                  <a:schemeClr val="tx2">
                    <a:alpha val="70000"/>
                  </a:schemeClr>
                </a:solidFill>
                <a:cs typeface="Arial"/>
              </a:rPr>
              <a:t>amet</a:t>
            </a:r>
            <a:endParaRPr lang="pt-BR" sz="1200" dirty="0">
              <a:solidFill>
                <a:schemeClr val="tx2">
                  <a:alpha val="7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2090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ço Reservado para Imagem 20" descr="Aperto de mão de duas pesso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tâ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r>
              <a:rPr lang="pt-BR" dirty="0"/>
              <a:t>t</a:t>
            </a:r>
          </a:p>
        </p:txBody>
      </p:sp>
      <p:sp>
        <p:nvSpPr>
          <p:cNvPr id="23" name="Oval 22" descr="Oval be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D8AA6DB-EBDB-4269-B4E5-AD059714C629}"/>
              </a:ext>
            </a:extLst>
          </p:cNvPr>
          <p:cNvSpPr>
            <a:spLocks noGrp="1"/>
          </p:cNvSpPr>
          <p:nvPr>
            <p:ph sz="half" idx="15"/>
          </p:nvPr>
        </p:nvSpPr>
        <p:spPr bwMode="white">
          <a:xfrm>
            <a:off x="8479503" y="1690689"/>
            <a:ext cx="3172398" cy="2055194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dirty="0">
                <a:solidFill>
                  <a:schemeClr val="bg1"/>
                </a:solidFill>
              </a:rPr>
              <a:t>Soluções personalizadas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sz="half" idx="14"/>
          </p:nvPr>
        </p:nvSpPr>
        <p:spPr bwMode="white">
          <a:xfrm>
            <a:off x="4843363" y="1702825"/>
            <a:ext cx="3148965" cy="2043057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dirty="0">
                <a:solidFill>
                  <a:schemeClr val="bg1"/>
                </a:solidFill>
              </a:rPr>
              <a:t>Disponibilidade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5</a:t>
            </a:fld>
            <a:endParaRPr lang="pt-BR" sz="1000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6BDEDF39-62EC-40AF-98F4-06A79F1F80F1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18028" y="365125"/>
            <a:ext cx="10515600" cy="1325563"/>
          </a:xfrm>
        </p:spPr>
        <p:txBody>
          <a:bodyPr rtlCol="0"/>
          <a:lstStyle/>
          <a:p>
            <a:pPr rtl="0"/>
            <a:r>
              <a:rPr lang="pt-BR" dirty="0">
                <a:solidFill>
                  <a:schemeClr val="bg1"/>
                </a:solidFill>
              </a:rPr>
              <a:t>NOSSOS SERVIÇOS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3DC0E4E-6822-467C-96E3-77C667B41D2B}"/>
              </a:ext>
            </a:extLst>
          </p:cNvPr>
          <p:cNvSpPr>
            <a:spLocks noGrp="1"/>
          </p:cNvSpPr>
          <p:nvPr>
            <p:ph sz="half" idx="1"/>
          </p:nvPr>
        </p:nvSpPr>
        <p:spPr bwMode="white">
          <a:xfrm>
            <a:off x="1337076" y="1702825"/>
            <a:ext cx="3148965" cy="2146629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dirty="0">
                <a:solidFill>
                  <a:schemeClr val="bg1"/>
                </a:solidFill>
              </a:rPr>
              <a:t>Serviço personalizado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  <a:p>
            <a:pPr marR="5080" rtl="0">
              <a:lnSpc>
                <a:spcPct val="120000"/>
              </a:lnSpc>
              <a:spcBef>
                <a:spcPts val="600"/>
              </a:spcBef>
            </a:pPr>
            <a:endParaRPr lang="pt-BR" sz="18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DBCC020E-50A1-4B26-95EE-F180516D8BD8}"/>
              </a:ext>
            </a:extLst>
          </p:cNvPr>
          <p:cNvSpPr>
            <a:spLocks noGrp="1"/>
          </p:cNvSpPr>
          <p:nvPr>
            <p:ph sz="half" idx="16"/>
          </p:nvPr>
        </p:nvSpPr>
        <p:spPr bwMode="white">
          <a:xfrm>
            <a:off x="8479502" y="3849455"/>
            <a:ext cx="3148965" cy="2055125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dirty="0">
                <a:solidFill>
                  <a:schemeClr val="bg1"/>
                </a:solidFill>
              </a:rPr>
              <a:t>Economias de escala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72176240-9D71-46A9-959A-FFCF84DC04A3}"/>
              </a:ext>
            </a:extLst>
          </p:cNvPr>
          <p:cNvSpPr>
            <a:spLocks noGrp="1"/>
          </p:cNvSpPr>
          <p:nvPr>
            <p:ph sz="half" idx="17"/>
          </p:nvPr>
        </p:nvSpPr>
        <p:spPr bwMode="white">
          <a:xfrm>
            <a:off x="4843363" y="3849456"/>
            <a:ext cx="3278847" cy="2377976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spc="-30" dirty="0">
                <a:solidFill>
                  <a:schemeClr val="bg1"/>
                </a:solidFill>
              </a:rPr>
              <a:t>Programas de fidelidade preferidos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77C0FED8-C734-4A93-8023-C7053E036A1E}"/>
              </a:ext>
            </a:extLst>
          </p:cNvPr>
          <p:cNvSpPr>
            <a:spLocks noGrp="1"/>
          </p:cNvSpPr>
          <p:nvPr>
            <p:ph sz="half" idx="18"/>
          </p:nvPr>
        </p:nvSpPr>
        <p:spPr bwMode="white">
          <a:xfrm>
            <a:off x="1337076" y="3849455"/>
            <a:ext cx="3259789" cy="2377977"/>
          </a:xfrm>
        </p:spPr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pt-BR" sz="1900" b="1" dirty="0">
                <a:solidFill>
                  <a:schemeClr val="bg1"/>
                </a:solidFill>
              </a:rPr>
              <a:t>Conexões</a:t>
            </a:r>
          </a:p>
          <a:p>
            <a:pPr marR="5080" rtl="0">
              <a:lnSpc>
                <a:spcPct val="100000"/>
              </a:lnSpc>
              <a:spcBef>
                <a:spcPts val="600"/>
              </a:spcBef>
            </a:pP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4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  <a:p>
            <a:pPr marL="0" indent="0" rtl="0">
              <a:lnSpc>
                <a:spcPct val="100000"/>
              </a:lnSpc>
              <a:spcBef>
                <a:spcPts val="600"/>
              </a:spcBef>
              <a:buNone/>
            </a:pPr>
            <a:endParaRPr lang="pt-BR" dirty="0"/>
          </a:p>
        </p:txBody>
      </p:sp>
      <p:pic>
        <p:nvPicPr>
          <p:cNvPr id="36" name="Espaço Reservado para Imagem 35" descr="Ícone de verificação">
            <a:extLst>
              <a:ext uri="{FF2B5EF4-FFF2-40B4-BE49-F238E27FC236}">
                <a16:creationId xmlns:a16="http://schemas.microsoft.com/office/drawing/2014/main" id="{1A9D8BC9-CF04-4A6C-89E6-E6A18D7419F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838200" y="1679575"/>
            <a:ext cx="576000" cy="576000"/>
          </a:xfrm>
        </p:spPr>
      </p:pic>
      <p:pic>
        <p:nvPicPr>
          <p:cNvPr id="38" name="Espaço Reservado para Imagem 37" descr="Ícone de verificação">
            <a:extLst>
              <a:ext uri="{FF2B5EF4-FFF2-40B4-BE49-F238E27FC236}">
                <a16:creationId xmlns:a16="http://schemas.microsoft.com/office/drawing/2014/main" id="{D15B4FC9-0788-4E4C-9F5A-FCFAF69E7E7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4378157" y="1679575"/>
            <a:ext cx="576000" cy="576000"/>
          </a:xfrm>
        </p:spPr>
      </p:pic>
      <p:pic>
        <p:nvPicPr>
          <p:cNvPr id="40" name="Espaço Reservado para Imagem 39" descr="Ícone de verificação">
            <a:extLst>
              <a:ext uri="{FF2B5EF4-FFF2-40B4-BE49-F238E27FC236}">
                <a16:creationId xmlns:a16="http://schemas.microsoft.com/office/drawing/2014/main" id="{250F553C-3E38-47E0-8A58-2967D756991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8015029" y="1679575"/>
            <a:ext cx="576000" cy="576000"/>
          </a:xfrm>
        </p:spPr>
      </p:pic>
      <p:pic>
        <p:nvPicPr>
          <p:cNvPr id="34" name="Espaço Reservado para Imagem 33" descr="Ícone de verificação">
            <a:extLst>
              <a:ext uri="{FF2B5EF4-FFF2-40B4-BE49-F238E27FC236}">
                <a16:creationId xmlns:a16="http://schemas.microsoft.com/office/drawing/2014/main" id="{EA6876F1-58FD-4237-BE75-C15655445FE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838200" y="3792079"/>
            <a:ext cx="576000" cy="576000"/>
          </a:xfrm>
        </p:spPr>
      </p:pic>
      <p:pic>
        <p:nvPicPr>
          <p:cNvPr id="42" name="Espaço Reservado para Imagem 41" descr="Ícone de verificação">
            <a:extLst>
              <a:ext uri="{FF2B5EF4-FFF2-40B4-BE49-F238E27FC236}">
                <a16:creationId xmlns:a16="http://schemas.microsoft.com/office/drawing/2014/main" id="{C9B2F2DF-F5C3-47DD-B3B0-43E328A2AAA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8015029" y="3792078"/>
            <a:ext cx="576000" cy="576000"/>
          </a:xfrm>
        </p:spPr>
      </p:pic>
      <p:sp>
        <p:nvSpPr>
          <p:cNvPr id="24" name="objeto 5" descr="Retângulo be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 flipV="1">
            <a:off x="929705" y="1293403"/>
            <a:ext cx="4024452" cy="45719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pic>
        <p:nvPicPr>
          <p:cNvPr id="32" name="Espaço Reservado para Imagem 31" descr="Ícone de verificação">
            <a:extLst>
              <a:ext uri="{FF2B5EF4-FFF2-40B4-BE49-F238E27FC236}">
                <a16:creationId xmlns:a16="http://schemas.microsoft.com/office/drawing/2014/main" id="{6054A700-8461-40AD-8429-6C9F6EEEEC4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white">
          <a:xfrm>
            <a:off x="4378157" y="3792078"/>
            <a:ext cx="576000" cy="576000"/>
          </a:xfrm>
        </p:spPr>
      </p:pic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ço Reservado para Imagem 10" descr="As pessoas discutem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5389"/>
            <a:ext cx="12192000" cy="3742611"/>
          </a:xfrm>
        </p:spPr>
      </p:pic>
      <p:sp>
        <p:nvSpPr>
          <p:cNvPr id="12" name="objeto 3" descr="Retâ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13" name="Oval 12" descr="Oval be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68" y="365125"/>
            <a:ext cx="10515600" cy="1325563"/>
          </a:xfrm>
        </p:spPr>
        <p:txBody>
          <a:bodyPr rtlCol="0"/>
          <a:lstStyle/>
          <a:p>
            <a:pPr rtl="0"/>
            <a:r>
              <a:rPr lang="pt-BR" dirty="0"/>
              <a:t>MODELO DE RECEITA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3C1E99-672F-46AE-BB08-DD22B0928366}"/>
              </a:ext>
            </a:extLst>
          </p:cNvPr>
          <p:cNvSpPr>
            <a:spLocks noGrp="1"/>
          </p:cNvSpPr>
          <p:nvPr>
            <p:ph type="body" idx="1"/>
          </p:nvPr>
        </p:nvSpPr>
        <p:spPr bwMode="white">
          <a:xfrm>
            <a:off x="2153349" y="1985963"/>
            <a:ext cx="3789362" cy="823912"/>
          </a:xfrm>
        </p:spPr>
        <p:txBody>
          <a:bodyPr rtlCol="0"/>
          <a:lstStyle/>
          <a:p>
            <a:pPr rtl="0"/>
            <a:r>
              <a:rPr lang="pt-BR" dirty="0"/>
              <a:t>Ut </a:t>
            </a:r>
            <a:r>
              <a:rPr lang="pt-BR" dirty="0" err="1"/>
              <a:t>fermentum</a:t>
            </a:r>
            <a:r>
              <a:rPr lang="pt-BR" dirty="0"/>
              <a:t> a magna 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sz="half" idx="2"/>
          </p:nvPr>
        </p:nvSpPr>
        <p:spPr bwMode="white">
          <a:xfrm>
            <a:off x="2116772" y="3434047"/>
            <a:ext cx="4760277" cy="2755616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pt-BR" sz="1800" i="1" dirty="0" err="1">
                <a:solidFill>
                  <a:srgbClr val="FFFFFF"/>
                </a:solidFill>
                <a:cs typeface="Arial"/>
              </a:rPr>
              <a:t>Lorem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 ipsum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:</a:t>
            </a:r>
            <a:r>
              <a:rPr lang="pt-BR" sz="1800" i="1" spc="-4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10%-17%</a:t>
            </a:r>
            <a:endParaRPr lang="pt-BR" sz="1800" i="1" dirty="0">
              <a:solidFill>
                <a:schemeClr val="accent1"/>
              </a:solidFill>
              <a:cs typeface="Arial"/>
            </a:endParaRP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Dolor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13%-17%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pt-BR" sz="1800" i="1" spc="-35" dirty="0">
                <a:solidFill>
                  <a:srgbClr val="FFFFFF"/>
                </a:solidFill>
                <a:cs typeface="Arial"/>
              </a:rPr>
              <a:t>:</a:t>
            </a:r>
            <a:r>
              <a:rPr lang="pt-BR" sz="1800" i="1" spc="-1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5%-10%</a:t>
            </a:r>
          </a:p>
          <a:p>
            <a:pPr marR="775335"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taxa de serviço R$ 25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spc="-25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pt-BR" sz="1800" i="1" spc="-2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spc="-25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</a:t>
            </a:r>
            <a:r>
              <a:rPr lang="pt-BR" sz="1800" i="1" spc="-60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30%-33%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38A73375-FA03-4191-8AD5-B40CD9B59B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white"/>
        <p:txBody>
          <a:bodyPr rtlCol="0"/>
          <a:lstStyle/>
          <a:p>
            <a:pPr rtl="0"/>
            <a:r>
              <a:rPr lang="pt-BR" dirty="0"/>
              <a:t>Ut </a:t>
            </a:r>
            <a:r>
              <a:rPr lang="pt-BR" dirty="0" err="1"/>
              <a:t>congue</a:t>
            </a:r>
            <a:r>
              <a:rPr lang="pt-BR" dirty="0"/>
              <a:t> quis </a:t>
            </a:r>
            <a:r>
              <a:rPr lang="pt-BR" dirty="0" err="1"/>
              <a:t>tortor</a:t>
            </a:r>
            <a:r>
              <a:rPr lang="pt-BR" dirty="0"/>
              <a:t> 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Dolor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pt-BR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6 - 9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9 - 12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imediato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pt-BR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pt-BR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pt-BR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pt-BR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pt-BR" sz="1800" i="1" dirty="0"/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6</a:t>
            </a:fld>
            <a:endParaRPr lang="pt-BR" sz="1000" dirty="0"/>
          </a:p>
        </p:txBody>
      </p:sp>
      <p:sp>
        <p:nvSpPr>
          <p:cNvPr id="9" name="objeto 5" descr="Retângulo be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6" y="1346384"/>
            <a:ext cx="4608863" cy="63316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0760E-5794-42A9-8E56-3837F4FC7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PREVISÃO DE VENDAS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C2351522-D6A9-4849-85EE-913E456D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7</a:t>
            </a:fld>
            <a:endParaRPr lang="pt-BR" sz="1000" dirty="0"/>
          </a:p>
        </p:txBody>
      </p:sp>
      <p:graphicFrame>
        <p:nvGraphicFramePr>
          <p:cNvPr id="4" name="Espaço Reservado para Conteúdo 7" descr="Tabela">
            <a:extLst>
              <a:ext uri="{FF2B5EF4-FFF2-40B4-BE49-F238E27FC236}">
                <a16:creationId xmlns:a16="http://schemas.microsoft.com/office/drawing/2014/main" id="{E90E34E9-7D18-4CB9-B198-BB2D0AC695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017242"/>
              </p:ext>
            </p:extLst>
          </p:nvPr>
        </p:nvGraphicFramePr>
        <p:xfrm>
          <a:off x="1770186" y="1702055"/>
          <a:ext cx="799770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895">
                  <a:extLst>
                    <a:ext uri="{9D8B030D-6E8A-4147-A177-3AD203B41FA5}">
                      <a16:colId xmlns:a16="http://schemas.microsoft.com/office/drawing/2014/main" val="2120316286"/>
                    </a:ext>
                  </a:extLst>
                </a:gridCol>
                <a:gridCol w="1572936">
                  <a:extLst>
                    <a:ext uri="{9D8B030D-6E8A-4147-A177-3AD203B41FA5}">
                      <a16:colId xmlns:a16="http://schemas.microsoft.com/office/drawing/2014/main" val="3254578854"/>
                    </a:ext>
                  </a:extLst>
                </a:gridCol>
                <a:gridCol w="1572936">
                  <a:extLst>
                    <a:ext uri="{9D8B030D-6E8A-4147-A177-3AD203B41FA5}">
                      <a16:colId xmlns:a16="http://schemas.microsoft.com/office/drawing/2014/main" val="2480324120"/>
                    </a:ext>
                  </a:extLst>
                </a:gridCol>
                <a:gridCol w="1572936">
                  <a:extLst>
                    <a:ext uri="{9D8B030D-6E8A-4147-A177-3AD203B41FA5}">
                      <a16:colId xmlns:a16="http://schemas.microsoft.com/office/drawing/2014/main" val="300037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spc="-10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RESUMO</a:t>
                      </a: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 DAS VENDAS DE 3 ANOS</a:t>
                      </a:r>
                      <a:endParaRPr lang="pt-BR" sz="1400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50520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ANO1</a:t>
                      </a:r>
                      <a:endParaRPr lang="pt-BR" sz="1400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63220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ANO2</a:t>
                      </a:r>
                      <a:endParaRPr lang="pt-BR" sz="1400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67665" rtl="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400" b="1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Arial"/>
                        </a:rPr>
                        <a:t>ANO3</a:t>
                      </a:r>
                      <a:endParaRPr lang="pt-BR" sz="1400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10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3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Total</a:t>
                      </a:r>
                      <a:r>
                        <a:rPr lang="pt-BR" sz="1200" spc="-1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 das </a:t>
                      </a:r>
                      <a:r>
                        <a:rPr lang="pt-BR" sz="120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Vendas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5052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R$ 300.000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3220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R$ 400.000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7665" rtl="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R$ 500.000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2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Comissão </a:t>
                      </a:r>
                      <a:r>
                        <a:rPr lang="pt-BR" sz="120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%</a:t>
                      </a:r>
                      <a:r>
                        <a:rPr lang="pt-BR" sz="1200" spc="-10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Média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052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12%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322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12%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76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12%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92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79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LUCRO</a:t>
                      </a: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 LÍQUIDO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5052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R$ 36.000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63220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R$ 48.000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67665" rtl="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pt-BR" sz="1200" b="1" spc="-5" noProof="0" dirty="0">
                          <a:solidFill>
                            <a:schemeClr val="tx2">
                              <a:alpha val="70000"/>
                            </a:schemeClr>
                          </a:solidFill>
                          <a:latin typeface="+mn-lt"/>
                          <a:cs typeface="Arial"/>
                        </a:rPr>
                        <a:t>R$ 60.000</a:t>
                      </a:r>
                      <a:endParaRPr lang="pt-BR" sz="1200" noProof="0" dirty="0">
                        <a:solidFill>
                          <a:schemeClr val="tx2">
                            <a:alpha val="70000"/>
                          </a:schemeClr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066630"/>
                  </a:ext>
                </a:extLst>
              </a:tr>
            </a:tbl>
          </a:graphicData>
        </a:graphic>
      </p:graphicFrame>
      <p:graphicFrame>
        <p:nvGraphicFramePr>
          <p:cNvPr id="5" name="Espaço Reservado para Conteúdo 10" descr="Gráfico">
            <a:extLst>
              <a:ext uri="{FF2B5EF4-FFF2-40B4-BE49-F238E27FC236}">
                <a16:creationId xmlns:a16="http://schemas.microsoft.com/office/drawing/2014/main" id="{33BB317E-E302-4E8A-84B6-84B049BCD1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60283"/>
              </p:ext>
            </p:extLst>
          </p:nvPr>
        </p:nvGraphicFramePr>
        <p:xfrm>
          <a:off x="1685778" y="3500438"/>
          <a:ext cx="8189742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to 18" descr="Retângulo bege">
            <a:extLst>
              <a:ext uri="{FF2B5EF4-FFF2-40B4-BE49-F238E27FC236}">
                <a16:creationId xmlns:a16="http://schemas.microsoft.com/office/drawing/2014/main" id="{7593E25A-C238-4F4D-B05B-996628D42B7D}"/>
              </a:ext>
            </a:extLst>
          </p:cNvPr>
          <p:cNvSpPr/>
          <p:nvPr/>
        </p:nvSpPr>
        <p:spPr>
          <a:xfrm flipV="1">
            <a:off x="927186" y="1301091"/>
            <a:ext cx="4692563" cy="45719"/>
          </a:xfrm>
          <a:custGeom>
            <a:avLst/>
            <a:gdLst/>
            <a:ahLst/>
            <a:cxnLst/>
            <a:rect l="l" t="t" r="r" b="b"/>
            <a:pathLst>
              <a:path w="3218815">
                <a:moveTo>
                  <a:pt x="0" y="0"/>
                </a:moveTo>
                <a:lnTo>
                  <a:pt x="3218395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50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Espaço Reservado para Imagem 46" descr="As pessoas discutem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tâ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48" name="Oval 47" descr="Oval be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6" name="Retângulo 25" descr="Retâ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7" name="Oval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8" name="Oval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8</a:t>
            </a:fld>
            <a:endParaRPr lang="pt-BR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pt-BR" dirty="0">
                <a:solidFill>
                  <a:schemeClr val="bg1"/>
                </a:solidFill>
              </a:rPr>
              <a:t>A EQUIPE</a:t>
            </a:r>
          </a:p>
        </p:txBody>
      </p:sp>
      <p:sp>
        <p:nvSpPr>
          <p:cNvPr id="42" name="Espaço Reservado para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Antônio Teixeira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sz="1600" i="1" dirty="0">
                <a:solidFill>
                  <a:schemeClr val="bg2"/>
                </a:solidFill>
                <a:latin typeface="+mn-lt"/>
              </a:rPr>
              <a:t>Gerente</a:t>
            </a:r>
          </a:p>
        </p:txBody>
      </p:sp>
      <p:sp>
        <p:nvSpPr>
          <p:cNvPr id="43" name="Espaço Reservado para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Valentina Rodrigues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sz="1600" i="1" dirty="0">
                <a:solidFill>
                  <a:schemeClr val="bg2"/>
                </a:solidFill>
                <a:latin typeface="+mn-lt"/>
              </a:rPr>
              <a:t>Proprietária</a:t>
            </a:r>
          </a:p>
        </p:txBody>
      </p:sp>
      <p:sp>
        <p:nvSpPr>
          <p:cNvPr id="44" name="Espaço Reservado para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Alberto Ramos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pt-BR" sz="1600" i="1" dirty="0">
                <a:solidFill>
                  <a:schemeClr val="bg2"/>
                </a:solidFill>
                <a:latin typeface="+mn-lt"/>
              </a:rPr>
              <a:t>Funcionário importante</a:t>
            </a:r>
          </a:p>
        </p:txBody>
      </p:sp>
      <p:sp>
        <p:nvSpPr>
          <p:cNvPr id="49" name="objeto 6" descr="Retângulo be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124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pic>
        <p:nvPicPr>
          <p:cNvPr id="53" name="Espaço Reservado para Imagem 52" descr="Um Homem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Espaço Reservado para Imagem 60" descr="Um Homem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Oval 28" descr="Círculo be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pic>
        <p:nvPicPr>
          <p:cNvPr id="57" name="Espaço Reservado para Imagem 56" descr="Uma Mulh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pt-BR" dirty="0"/>
              <a:t>PRINCIPAIS</a:t>
            </a:r>
            <a:br>
              <a:rPr lang="pt-BR" dirty="0"/>
            </a:br>
            <a:r>
              <a:rPr lang="pt-BR" dirty="0"/>
              <a:t>CONCORRENTES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pt-BR" sz="2200" b="1" dirty="0">
                <a:solidFill>
                  <a:schemeClr val="bg1"/>
                </a:solidFill>
                <a:latin typeface="+mj-lt"/>
              </a:rPr>
              <a:t>Baseado em casa</a:t>
            </a:r>
          </a:p>
          <a:p>
            <a:pPr marR="417195" rtl="0">
              <a:lnSpc>
                <a:spcPct val="1071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Lorem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,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consectetur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adipiscing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elit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Etiam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aliquet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eu mi quis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lacinia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9</a:t>
            </a:fld>
            <a:endParaRPr lang="pt-BR" sz="1000" dirty="0"/>
          </a:p>
        </p:txBody>
      </p:sp>
      <p:pic>
        <p:nvPicPr>
          <p:cNvPr id="7" name="Espaço Reservado para Imagem 6" descr="Dois homens olhando o laptop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Espaço Reservado para Imagem 14" descr="Ícone de verificação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Espaço Reservado para Imagem 16" descr="Ícone de verificação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 lnSpcReduction="10000"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Online</a:t>
            </a:r>
          </a:p>
          <a:p>
            <a:pPr marR="417195" rtl="0">
              <a:lnSpc>
                <a:spcPct val="1071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Ut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fermentum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magna ut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eleifend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Integer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convallis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suscipit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ante eu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varius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Morbi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purus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dolor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Suspendisse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sit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amet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ipsum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finibus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justo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viverra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blandit</a:t>
            </a:r>
            <a:r>
              <a:rPr lang="pt-BR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pic>
        <p:nvPicPr>
          <p:cNvPr id="19" name="Espaço Reservado para Imagem 18" descr="Ícone de verificação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pt-BR" sz="2200" b="1" dirty="0">
                <a:solidFill>
                  <a:schemeClr val="bg1"/>
                </a:solidFill>
                <a:latin typeface="+mj-lt"/>
              </a:rPr>
              <a:t>Provedor de descontos</a:t>
            </a:r>
          </a:p>
          <a:p>
            <a:pPr marR="417195" rtl="0">
              <a:lnSpc>
                <a:spcPct val="107100"/>
              </a:lnSpc>
              <a:spcBef>
                <a:spcPts val="0"/>
              </a:spcBef>
              <a:spcAft>
                <a:spcPts val="1000"/>
              </a:spcAft>
            </a:pP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Ut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congue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quis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tortor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sodales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Nulla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a erat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eget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nunc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hendrerit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</a:t>
            </a:r>
            <a:r>
              <a:rPr lang="pt-BR" sz="1500" i="1" spc="-15" dirty="0" err="1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ultrices</a:t>
            </a:r>
            <a:r>
              <a:rPr lang="pt-BR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 eu.</a:t>
            </a:r>
          </a:p>
        </p:txBody>
      </p:sp>
      <p:sp>
        <p:nvSpPr>
          <p:cNvPr id="8" name="objeto 13" descr="Retângulo be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 flipV="1">
            <a:off x="919594" y="1741009"/>
            <a:ext cx="3690506" cy="45719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13" descr="Mãos das pesso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tâ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7" name="Oval 6" descr="Oval be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pt-BR" dirty="0">
                <a:solidFill>
                  <a:schemeClr val="bg1"/>
                </a:solidFill>
              </a:rPr>
              <a:t>FINANCIAMENTO NECESSÁRIO</a:t>
            </a:r>
            <a:endParaRPr lang="pt-BR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pt-BR" sz="1000" smtClean="0"/>
              <a:t>10</a:t>
            </a:fld>
            <a:endParaRPr lang="pt-BR" sz="1000" dirty="0"/>
          </a:p>
        </p:txBody>
      </p:sp>
      <p:sp>
        <p:nvSpPr>
          <p:cNvPr id="6" name="Oval 5" descr="Círculo br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objeto 5" descr="Retângulo be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 flipV="1">
            <a:off x="944410" y="1300128"/>
            <a:ext cx="6599390" cy="45719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graphicFrame>
        <p:nvGraphicFramePr>
          <p:cNvPr id="10" name="Espaço Reservado para Conteú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73800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2" y="2469616"/>
            <a:ext cx="2295559" cy="68223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pt-BR" sz="1400" i="1" spc="15" dirty="0">
                <a:solidFill>
                  <a:schemeClr val="bg2"/>
                </a:solidFill>
                <a:cs typeface="Arial"/>
              </a:rPr>
              <a:t>INVESTIDOR DE CRÉDITO</a:t>
            </a:r>
          </a:p>
          <a:p>
            <a:pPr marL="12700" algn="r" rtl="0">
              <a:spcBef>
                <a:spcPts val="340"/>
              </a:spcBef>
            </a:pPr>
            <a:r>
              <a:rPr lang="pt-BR" sz="2500" b="1" dirty="0">
                <a:solidFill>
                  <a:schemeClr val="bg1"/>
                </a:solidFill>
                <a:latin typeface="+mj-lt"/>
              </a:rPr>
              <a:t>R$ XXXXX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238250" y="4946920"/>
            <a:ext cx="1875587" cy="69506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pt-BR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pt-BR" sz="2500" b="1" dirty="0">
                <a:solidFill>
                  <a:schemeClr val="bg1"/>
                </a:solidFill>
                <a:latin typeface="+mj-lt"/>
              </a:rPr>
              <a:t>R$ XXXXX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2023338" cy="68223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pt-BR" sz="1400" i="1" spc="15" dirty="0">
                <a:solidFill>
                  <a:schemeClr val="bg2"/>
                </a:solidFill>
                <a:cs typeface="Arial"/>
              </a:rPr>
              <a:t>CAPITAL PRÓPRIO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pt-BR" sz="2500" b="1" dirty="0">
                <a:solidFill>
                  <a:schemeClr val="bg1"/>
                </a:solidFill>
                <a:latin typeface="+mj-lt"/>
              </a:rPr>
              <a:t>R$ XXXXX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pt-BR" sz="1400" i="1" spc="20" dirty="0">
                <a:solidFill>
                  <a:schemeClr val="bg2"/>
                </a:solidFill>
                <a:cs typeface="Arial"/>
              </a:rPr>
              <a:t>INVESTIMENTO</a:t>
            </a:r>
            <a:r>
              <a:rPr lang="pt-BR" sz="1400" i="1" spc="15" dirty="0">
                <a:solidFill>
                  <a:schemeClr val="bg2"/>
                </a:solidFill>
                <a:cs typeface="Arial"/>
              </a:rPr>
              <a:t> DE CRÉDITO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pt-BR" sz="2500" b="1" dirty="0">
                <a:solidFill>
                  <a:schemeClr val="bg1"/>
                </a:solidFill>
                <a:latin typeface="+mj-lt"/>
                <a:cs typeface="Avenir Black"/>
              </a:rPr>
              <a:t>R$ XXXXX</a:t>
            </a:r>
            <a:endParaRPr lang="pt-BR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to 14" descr="Linha br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 descr="Linha br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 descr="Linha br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 descr="Linha br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6" descr="Menina com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pt-BR" sz="2500" b="1" i="1" spc="6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Sara </a:t>
            </a:r>
            <a:r>
              <a:rPr lang="pt-BR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Melo</a:t>
            </a:r>
            <a:endParaRPr lang="pt-BR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pt-BR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melo@example.com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pt-BR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pt-BR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pt-BR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tângulo be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4176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pt-BR" sz="5000" dirty="0">
                <a:solidFill>
                  <a:schemeClr val="bg1"/>
                </a:solidFill>
              </a:rPr>
              <a:t>OBRIGADO!</a:t>
            </a:r>
            <a:endParaRPr lang="pt-BR" sz="5000" dirty="0"/>
          </a:p>
        </p:txBody>
      </p:sp>
      <p:pic>
        <p:nvPicPr>
          <p:cNvPr id="11" name="Elemento gráfico 10" descr="Ícone de pesso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Elemento gráfico 11" descr="Ícone de email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Elemento gráfico 12" descr="Ícone de telefone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7498_TF23188392.potx" id="{F43E48E8-3178-4A73-92D2-8A44575E9477}" vid="{ED9F4325-229D-4C1B-8828-374716A5FAE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1946EF-A3EA-4ECB-8D9A-56C36FFF407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serviços profissionais</Template>
  <TotalTime>10</TotalTime>
  <Words>766</Words>
  <Application>Microsoft Office PowerPoint</Application>
  <PresentationFormat>Widescreen</PresentationFormat>
  <Paragraphs>166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Arial </vt:lpstr>
      <vt:lpstr>Calibri</vt:lpstr>
      <vt:lpstr>Gill Sans MT</vt:lpstr>
      <vt:lpstr>Tema do Office</vt:lpstr>
      <vt:lpstr>SERVIÇOS GERAIS APRESENTAÇÃO</vt:lpstr>
      <vt:lpstr>NOSSA GRANDE IDEIA</vt:lpstr>
      <vt:lpstr>PERSPECTIVA DA INDÚSTRIA</vt:lpstr>
      <vt:lpstr>O MERCADO: Lorem ipsum dolor sit amet</vt:lpstr>
      <vt:lpstr>NOSSOS SERVIÇOS</vt:lpstr>
      <vt:lpstr>MODELO DE RECEITA</vt:lpstr>
      <vt:lpstr>PREVISÃO DE VENDAS</vt:lpstr>
      <vt:lpstr>A EQUIPE</vt:lpstr>
      <vt:lpstr>PRINCIPAIS CONCORRENTES</vt:lpstr>
      <vt:lpstr>FINANCIAMENTO NECESSÁRIO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SERVIÇOS GERAIS APRESENTAÇÃO</dc:title>
  <dc:creator>Guilherme Maciel</dc:creator>
  <cp:lastModifiedBy>Guilherme Maciel</cp:lastModifiedBy>
  <cp:revision>1</cp:revision>
  <dcterms:created xsi:type="dcterms:W3CDTF">2022-05-10T14:41:18Z</dcterms:created>
  <dcterms:modified xsi:type="dcterms:W3CDTF">2022-05-10T14:51:23Z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